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5" r:id="rId3"/>
    <p:sldId id="266" r:id="rId4"/>
    <p:sldId id="267" r:id="rId5"/>
    <p:sldId id="263" r:id="rId6"/>
    <p:sldId id="264" r:id="rId7"/>
    <p:sldId id="257" r:id="rId8"/>
    <p:sldId id="258" r:id="rId9"/>
    <p:sldId id="259" r:id="rId10"/>
    <p:sldId id="260" r:id="rId11"/>
    <p:sldId id="261" r:id="rId12"/>
    <p:sldId id="262" r:id="rId13"/>
  </p:sldIdLst>
  <p:sldSz cx="18288000" cy="1828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ard, Sean" initials="KS" lastIdx="1" clrIdx="0">
    <p:extLst>
      <p:ext uri="{19B8F6BF-5375-455C-9EA6-DF929625EA0E}">
        <p15:presenceInfo xmlns:p15="http://schemas.microsoft.com/office/powerpoint/2012/main" userId="S::skinard@islander.tamucc.edu::be6a384c-68c0-40e9-a687-8bf4944074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FBF"/>
    <a:srgbClr val="BFBFFF"/>
    <a:srgbClr val="FF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42" d="100"/>
          <a:sy n="42" d="100"/>
        </p:scale>
        <p:origin x="20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5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1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4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6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F5902-825A-4FD1-91D2-6A5E467D0D55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24396-E1C9-4C30-B0FE-13B5CF74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630" y="-1374549"/>
            <a:ext cx="17391297" cy="1739129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B523685-E49C-407E-9AB4-F666DC75FA99}"/>
              </a:ext>
            </a:extLst>
          </p:cNvPr>
          <p:cNvSpPr/>
          <p:nvPr/>
        </p:nvSpPr>
        <p:spPr>
          <a:xfrm>
            <a:off x="15735299" y="719137"/>
            <a:ext cx="1849693" cy="1214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192AB1-2076-49B6-A1C6-113B18110065}"/>
              </a:ext>
            </a:extLst>
          </p:cNvPr>
          <p:cNvSpPr/>
          <p:nvPr/>
        </p:nvSpPr>
        <p:spPr>
          <a:xfrm flipV="1">
            <a:off x="-732503" y="12903200"/>
            <a:ext cx="18626804" cy="3172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A9789C0-9831-4AEB-BD39-340D203A26C6}"/>
              </a:ext>
            </a:extLst>
          </p:cNvPr>
          <p:cNvSpPr/>
          <p:nvPr/>
        </p:nvSpPr>
        <p:spPr>
          <a:xfrm>
            <a:off x="-958645" y="598407"/>
            <a:ext cx="3141406" cy="15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87EBE-993C-478D-9F6E-C516D3C5FB47}"/>
              </a:ext>
            </a:extLst>
          </p:cNvPr>
          <p:cNvSpPr/>
          <p:nvPr/>
        </p:nvSpPr>
        <p:spPr>
          <a:xfrm>
            <a:off x="16706850" y="723900"/>
            <a:ext cx="400050" cy="1213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48003-E8D0-491B-92DC-CD4CF307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8167346"/>
            <a:ext cx="2858882" cy="1329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39477-DC92-4462-9926-3C77AEC2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855" y="9922240"/>
            <a:ext cx="2690483" cy="117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6495C-56CA-4656-A0F8-12B69F495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422" y="3763879"/>
            <a:ext cx="2961408" cy="1217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F2D4AA-5311-4EFF-8D56-A238775BF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82626" y="1858850"/>
            <a:ext cx="3078655" cy="1392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6FCE7-C00C-467D-97E8-79F9E2323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766" y="8702181"/>
            <a:ext cx="2868604" cy="1765295"/>
          </a:xfrm>
          <a:prstGeom prst="rect">
            <a:avLst/>
          </a:prstGeom>
        </p:spPr>
      </p:pic>
      <p:pic>
        <p:nvPicPr>
          <p:cNvPr id="19" name="Picture 18" descr="A close up of a fish&#10;&#10;Description automatically generated">
            <a:extLst>
              <a:ext uri="{FF2B5EF4-FFF2-40B4-BE49-F238E27FC236}">
                <a16:creationId xmlns:a16="http://schemas.microsoft.com/office/drawing/2014/main" id="{A57B529D-076A-4540-AD7C-71FC5EB4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5557" y="3905646"/>
            <a:ext cx="2655904" cy="1095560"/>
          </a:xfrm>
          <a:prstGeom prst="rect">
            <a:avLst/>
          </a:prstGeom>
        </p:spPr>
      </p:pic>
      <p:pic>
        <p:nvPicPr>
          <p:cNvPr id="20" name="Picture 19" descr="A close up of a fish&#10;&#10;Description automatically generated">
            <a:extLst>
              <a:ext uri="{FF2B5EF4-FFF2-40B4-BE49-F238E27FC236}">
                <a16:creationId xmlns:a16="http://schemas.microsoft.com/office/drawing/2014/main" id="{33773297-C9FC-4E07-A2AB-20E68B2E4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4331" y="3118259"/>
            <a:ext cx="1991225" cy="1259450"/>
          </a:xfrm>
          <a:prstGeom prst="rect">
            <a:avLst/>
          </a:prstGeom>
        </p:spPr>
      </p:pic>
      <p:pic>
        <p:nvPicPr>
          <p:cNvPr id="22" name="Picture 21" descr="A close up of a fish&#10;&#10;Description automatically generated">
            <a:extLst>
              <a:ext uri="{FF2B5EF4-FFF2-40B4-BE49-F238E27FC236}">
                <a16:creationId xmlns:a16="http://schemas.microsoft.com/office/drawing/2014/main" id="{00DD5457-688E-41C4-AE03-F756AE5F8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216" y="5012965"/>
            <a:ext cx="2886635" cy="1068055"/>
          </a:xfrm>
          <a:prstGeom prst="rect">
            <a:avLst/>
          </a:prstGeom>
        </p:spPr>
      </p:pic>
      <p:pic>
        <p:nvPicPr>
          <p:cNvPr id="25" name="Picture 24" descr="A close up of a fish&#10;&#10;Description automatically generated">
            <a:extLst>
              <a:ext uri="{FF2B5EF4-FFF2-40B4-BE49-F238E27FC236}">
                <a16:creationId xmlns:a16="http://schemas.microsoft.com/office/drawing/2014/main" id="{96DD9B95-4B98-4EEB-AF99-B6BFA24314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22460" y="8636906"/>
            <a:ext cx="2571136" cy="1508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28E2D-6A46-4A38-8C2B-B793BE3229A1}"/>
              </a:ext>
            </a:extLst>
          </p:cNvPr>
          <p:cNvSpPr txBox="1"/>
          <p:nvPr/>
        </p:nvSpPr>
        <p:spPr>
          <a:xfrm>
            <a:off x="3024759" y="9333143"/>
            <a:ext cx="162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P. </a:t>
            </a:r>
            <a:r>
              <a:rPr lang="en-US" sz="2400" i="1" dirty="0" err="1"/>
              <a:t>formosa</a:t>
            </a:r>
            <a:r>
              <a:rPr lang="en-US" sz="2400" i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E6E53-92AF-430F-B736-E06DA24FAC44}"/>
              </a:ext>
            </a:extLst>
          </p:cNvPr>
          <p:cNvSpPr txBox="1"/>
          <p:nvPr/>
        </p:nvSpPr>
        <p:spPr>
          <a:xfrm>
            <a:off x="3901866" y="11080377"/>
            <a:ext cx="154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G. </a:t>
            </a:r>
            <a:r>
              <a:rPr lang="en-US" sz="2400" i="1" dirty="0" err="1"/>
              <a:t>affinis</a:t>
            </a:r>
            <a:endParaRPr lang="en-US" sz="2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365EAF-CA4C-49CB-8AFB-B8905FFDAD05}"/>
              </a:ext>
            </a:extLst>
          </p:cNvPr>
          <p:cNvSpPr txBox="1"/>
          <p:nvPr/>
        </p:nvSpPr>
        <p:spPr>
          <a:xfrm>
            <a:off x="3867128" y="4993127"/>
            <a:ext cx="125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P. </a:t>
            </a:r>
            <a:r>
              <a:rPr lang="en-US" sz="2400" i="1" dirty="0" err="1"/>
              <a:t>vigilax</a:t>
            </a:r>
            <a:endParaRPr lang="en-US" sz="2400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5FAA0A-45B4-4821-AFDC-98ECF03E50DC}"/>
              </a:ext>
            </a:extLst>
          </p:cNvPr>
          <p:cNvSpPr/>
          <p:nvPr/>
        </p:nvSpPr>
        <p:spPr>
          <a:xfrm>
            <a:off x="10370470" y="2884418"/>
            <a:ext cx="1250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A. melas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8CEBE6-BFF7-40D8-B7D0-38BDEA5B9E72}"/>
              </a:ext>
            </a:extLst>
          </p:cNvPr>
          <p:cNvSpPr txBox="1"/>
          <p:nvPr/>
        </p:nvSpPr>
        <p:spPr>
          <a:xfrm>
            <a:off x="7634500" y="4230173"/>
            <a:ext cx="175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T. maculatus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25320B-B3C3-47A5-80D6-C90A8A63EE9D}"/>
              </a:ext>
            </a:extLst>
          </p:cNvPr>
          <p:cNvSpPr txBox="1"/>
          <p:nvPr/>
        </p:nvSpPr>
        <p:spPr>
          <a:xfrm>
            <a:off x="10301946" y="4814261"/>
            <a:ext cx="1467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C. </a:t>
            </a:r>
            <a:r>
              <a:rPr lang="en-US" sz="2400" i="1" dirty="0" err="1"/>
              <a:t>venusta</a:t>
            </a:r>
            <a:endParaRPr lang="en-US" sz="24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677E8B-FBDE-48C5-9620-AB49A2BE8BF4}"/>
              </a:ext>
            </a:extLst>
          </p:cNvPr>
          <p:cNvSpPr txBox="1"/>
          <p:nvPr/>
        </p:nvSpPr>
        <p:spPr>
          <a:xfrm>
            <a:off x="14238996" y="5838466"/>
            <a:ext cx="132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E. gracile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4B51E9-8E00-4892-8344-C69B4827F560}"/>
              </a:ext>
            </a:extLst>
          </p:cNvPr>
          <p:cNvSpPr txBox="1"/>
          <p:nvPr/>
        </p:nvSpPr>
        <p:spPr>
          <a:xfrm>
            <a:off x="9987953" y="10333293"/>
            <a:ext cx="199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L. </a:t>
            </a:r>
            <a:r>
              <a:rPr lang="en-US" sz="2400" i="1" dirty="0" err="1"/>
              <a:t>macrochirus</a:t>
            </a:r>
            <a:endParaRPr lang="en-US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53B22B-C139-4064-9609-0D79745C9F4A}"/>
              </a:ext>
            </a:extLst>
          </p:cNvPr>
          <p:cNvSpPr txBox="1"/>
          <p:nvPr/>
        </p:nvSpPr>
        <p:spPr>
          <a:xfrm>
            <a:off x="13460401" y="9991154"/>
            <a:ext cx="232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H. </a:t>
            </a:r>
            <a:r>
              <a:rPr lang="en-US" sz="2400" i="1" dirty="0" err="1"/>
              <a:t>cyanoguttatus</a:t>
            </a:r>
            <a:endParaRPr lang="en-US" sz="2400" i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06BB4A-3B50-4DE2-B881-7A33EFDB5374}"/>
              </a:ext>
            </a:extLst>
          </p:cNvPr>
          <p:cNvCxnSpPr>
            <a:cxnSpLocks/>
          </p:cNvCxnSpPr>
          <p:nvPr/>
        </p:nvCxnSpPr>
        <p:spPr>
          <a:xfrm flipH="1">
            <a:off x="3429908" y="6172200"/>
            <a:ext cx="894442" cy="1719513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637EA6-8477-4E8F-B11C-23746897C509}"/>
              </a:ext>
            </a:extLst>
          </p:cNvPr>
          <p:cNvSpPr txBox="1"/>
          <p:nvPr/>
        </p:nvSpPr>
        <p:spPr>
          <a:xfrm>
            <a:off x="2897629" y="6647860"/>
            <a:ext cx="2016899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Semi-Arid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43714E-F579-4A37-99FD-141AAE42854A}"/>
              </a:ext>
            </a:extLst>
          </p:cNvPr>
          <p:cNvSpPr txBox="1"/>
          <p:nvPr/>
        </p:nvSpPr>
        <p:spPr>
          <a:xfrm>
            <a:off x="10064911" y="7508470"/>
            <a:ext cx="1425388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BFF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Mesic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15DF5F-284D-4554-B0B3-6CC6AC0F55DD}"/>
              </a:ext>
            </a:extLst>
          </p:cNvPr>
          <p:cNvSpPr txBox="1"/>
          <p:nvPr/>
        </p:nvSpPr>
        <p:spPr>
          <a:xfrm>
            <a:off x="8145343" y="5810780"/>
            <a:ext cx="2266967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BFB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Sub-Humid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271DF6-1F9E-4A4B-8A01-7EED2C396D43}"/>
              </a:ext>
            </a:extLst>
          </p:cNvPr>
          <p:cNvCxnSpPr>
            <a:cxnSpLocks/>
          </p:cNvCxnSpPr>
          <p:nvPr/>
        </p:nvCxnSpPr>
        <p:spPr>
          <a:xfrm flipH="1">
            <a:off x="6819900" y="7177338"/>
            <a:ext cx="1572534" cy="374974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9C9272-DFA6-41BA-A77D-3EDDB5276E25}"/>
              </a:ext>
            </a:extLst>
          </p:cNvPr>
          <p:cNvCxnSpPr>
            <a:cxnSpLocks/>
          </p:cNvCxnSpPr>
          <p:nvPr/>
        </p:nvCxnSpPr>
        <p:spPr>
          <a:xfrm>
            <a:off x="8382909" y="7224963"/>
            <a:ext cx="989691" cy="4631757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525DDC-5E19-4391-9569-731AFDFD338D}"/>
              </a:ext>
            </a:extLst>
          </p:cNvPr>
          <p:cNvCxnSpPr>
            <a:cxnSpLocks/>
          </p:cNvCxnSpPr>
          <p:nvPr/>
        </p:nvCxnSpPr>
        <p:spPr>
          <a:xfrm>
            <a:off x="8363858" y="7224963"/>
            <a:ext cx="6403702" cy="219777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31242C-DD8E-4AF4-B73B-4DDD16154393}"/>
              </a:ext>
            </a:extLst>
          </p:cNvPr>
          <p:cNvCxnSpPr>
            <a:cxnSpLocks/>
          </p:cNvCxnSpPr>
          <p:nvPr/>
        </p:nvCxnSpPr>
        <p:spPr>
          <a:xfrm flipH="1" flipV="1">
            <a:off x="5798820" y="2743200"/>
            <a:ext cx="2593614" cy="4500814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7AEF5CF-DD3B-4205-B252-43B2DDDB263C}"/>
              </a:ext>
            </a:extLst>
          </p:cNvPr>
          <p:cNvSpPr txBox="1"/>
          <p:nvPr/>
        </p:nvSpPr>
        <p:spPr>
          <a:xfrm>
            <a:off x="8592460" y="11896695"/>
            <a:ext cx="2608727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Phosphate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D41F7E-BA04-450D-AA4A-934952254F34}"/>
              </a:ext>
            </a:extLst>
          </p:cNvPr>
          <p:cNvSpPr txBox="1"/>
          <p:nvPr/>
        </p:nvSpPr>
        <p:spPr>
          <a:xfrm>
            <a:off x="5864435" y="11085037"/>
            <a:ext cx="2163235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Riparian</a:t>
            </a:r>
          </a:p>
          <a:p>
            <a:pPr algn="ctr"/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Farm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380665-C128-4DF3-B927-F167D00DA380}"/>
              </a:ext>
            </a:extLst>
          </p:cNvPr>
          <p:cNvSpPr txBox="1"/>
          <p:nvPr/>
        </p:nvSpPr>
        <p:spPr>
          <a:xfrm>
            <a:off x="14886273" y="6951183"/>
            <a:ext cx="2402539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Ammonia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7552CD-C252-4023-98B0-D578182320C0}"/>
              </a:ext>
            </a:extLst>
          </p:cNvPr>
          <p:cNvSpPr txBox="1"/>
          <p:nvPr/>
        </p:nvSpPr>
        <p:spPr>
          <a:xfrm>
            <a:off x="3732469" y="1771061"/>
            <a:ext cx="3110751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Precipitation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343C64-7FCC-4D16-8CEF-34E166423564}"/>
              </a:ext>
            </a:extLst>
          </p:cNvPr>
          <p:cNvSpPr/>
          <p:nvPr/>
        </p:nvSpPr>
        <p:spPr>
          <a:xfrm>
            <a:off x="2095500" y="1227909"/>
            <a:ext cx="15570200" cy="116501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27070E-9F52-4688-902C-3FFEC14C447F}"/>
              </a:ext>
            </a:extLst>
          </p:cNvPr>
          <p:cNvCxnSpPr>
            <a:cxnSpLocks/>
          </p:cNvCxnSpPr>
          <p:nvPr/>
        </p:nvCxnSpPr>
        <p:spPr>
          <a:xfrm flipH="1">
            <a:off x="1999759" y="159063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C05B8A-3013-4EA4-9400-60A029FC2788}"/>
              </a:ext>
            </a:extLst>
          </p:cNvPr>
          <p:cNvCxnSpPr>
            <a:cxnSpLocks/>
          </p:cNvCxnSpPr>
          <p:nvPr/>
        </p:nvCxnSpPr>
        <p:spPr>
          <a:xfrm flipH="1">
            <a:off x="1999759" y="345753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ACCB4-F3AF-4402-A16E-0F5117C86EEC}"/>
              </a:ext>
            </a:extLst>
          </p:cNvPr>
          <p:cNvCxnSpPr>
            <a:cxnSpLocks/>
          </p:cNvCxnSpPr>
          <p:nvPr/>
        </p:nvCxnSpPr>
        <p:spPr>
          <a:xfrm flipH="1">
            <a:off x="1999759" y="534348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C51B74-D558-45EF-893C-FAD24125B40A}"/>
              </a:ext>
            </a:extLst>
          </p:cNvPr>
          <p:cNvCxnSpPr>
            <a:cxnSpLocks/>
          </p:cNvCxnSpPr>
          <p:nvPr/>
        </p:nvCxnSpPr>
        <p:spPr>
          <a:xfrm flipH="1">
            <a:off x="1999759" y="7219910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F058E9-8918-4F24-B51B-5C04B04CD28B}"/>
              </a:ext>
            </a:extLst>
          </p:cNvPr>
          <p:cNvCxnSpPr>
            <a:cxnSpLocks/>
          </p:cNvCxnSpPr>
          <p:nvPr/>
        </p:nvCxnSpPr>
        <p:spPr>
          <a:xfrm flipH="1">
            <a:off x="1990234" y="9086810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B283D8B-C04A-494B-B326-0D58218FD6FF}"/>
              </a:ext>
            </a:extLst>
          </p:cNvPr>
          <p:cNvCxnSpPr>
            <a:cxnSpLocks/>
          </p:cNvCxnSpPr>
          <p:nvPr/>
        </p:nvCxnSpPr>
        <p:spPr>
          <a:xfrm flipH="1">
            <a:off x="2004522" y="10958472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E471FD-64DB-4E8F-9158-BCBBD83881CF}"/>
              </a:ext>
            </a:extLst>
          </p:cNvPr>
          <p:cNvCxnSpPr>
            <a:cxnSpLocks/>
          </p:cNvCxnSpPr>
          <p:nvPr/>
        </p:nvCxnSpPr>
        <p:spPr>
          <a:xfrm flipV="1">
            <a:off x="4526113" y="12879004"/>
            <a:ext cx="0" cy="99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22BE5C-D2F9-4C45-9948-4D2BE300F155}"/>
              </a:ext>
            </a:extLst>
          </p:cNvPr>
          <p:cNvCxnSpPr>
            <a:cxnSpLocks/>
          </p:cNvCxnSpPr>
          <p:nvPr/>
        </p:nvCxnSpPr>
        <p:spPr>
          <a:xfrm flipV="1">
            <a:off x="8272932" y="12877802"/>
            <a:ext cx="0" cy="1206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E248F7-4288-4C76-AE53-E5B653E79829}"/>
              </a:ext>
            </a:extLst>
          </p:cNvPr>
          <p:cNvCxnSpPr>
            <a:cxnSpLocks/>
          </p:cNvCxnSpPr>
          <p:nvPr/>
        </p:nvCxnSpPr>
        <p:spPr>
          <a:xfrm flipV="1">
            <a:off x="12013626" y="12891296"/>
            <a:ext cx="0" cy="107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A2105EC-1A36-4015-BB4D-4CA8EF3A8F21}"/>
              </a:ext>
            </a:extLst>
          </p:cNvPr>
          <p:cNvCxnSpPr>
            <a:cxnSpLocks/>
          </p:cNvCxnSpPr>
          <p:nvPr/>
        </p:nvCxnSpPr>
        <p:spPr>
          <a:xfrm flipV="1">
            <a:off x="15765931" y="12890752"/>
            <a:ext cx="0" cy="107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47A16AF-DD3B-4A5E-909A-16C7DCAB13AF}"/>
              </a:ext>
            </a:extLst>
          </p:cNvPr>
          <p:cNvSpPr txBox="1"/>
          <p:nvPr/>
        </p:nvSpPr>
        <p:spPr>
          <a:xfrm>
            <a:off x="4261318" y="13054264"/>
            <a:ext cx="4347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8F4F1B5-8909-4192-8C09-B7DB135F6E2F}"/>
              </a:ext>
            </a:extLst>
          </p:cNvPr>
          <p:cNvSpPr txBox="1"/>
          <p:nvPr/>
        </p:nvSpPr>
        <p:spPr>
          <a:xfrm>
            <a:off x="8084018" y="1303521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2080975-6254-439D-8D14-F6E9320A63AD}"/>
              </a:ext>
            </a:extLst>
          </p:cNvPr>
          <p:cNvSpPr txBox="1"/>
          <p:nvPr/>
        </p:nvSpPr>
        <p:spPr>
          <a:xfrm>
            <a:off x="11869163" y="13042108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E5CA1F-014E-4BB4-A10F-22A8F5867D6B}"/>
              </a:ext>
            </a:extLst>
          </p:cNvPr>
          <p:cNvSpPr txBox="1"/>
          <p:nvPr/>
        </p:nvSpPr>
        <p:spPr>
          <a:xfrm>
            <a:off x="15627818" y="1302886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7D7540-7AA6-4764-85C1-9B6106568E13}"/>
              </a:ext>
            </a:extLst>
          </p:cNvPr>
          <p:cNvSpPr txBox="1"/>
          <p:nvPr/>
        </p:nvSpPr>
        <p:spPr>
          <a:xfrm>
            <a:off x="7728418" y="13409864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NMDS1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1EF244-0AB9-4FB5-B28A-F5CA93368EF2}"/>
              </a:ext>
            </a:extLst>
          </p:cNvPr>
          <p:cNvSpPr txBox="1"/>
          <p:nvPr/>
        </p:nvSpPr>
        <p:spPr>
          <a:xfrm rot="16200000">
            <a:off x="1404910" y="1078702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-1.0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9223D6-BCE3-424D-9AAD-524F0186AE58}"/>
              </a:ext>
            </a:extLst>
          </p:cNvPr>
          <p:cNvSpPr txBox="1"/>
          <p:nvPr/>
        </p:nvSpPr>
        <p:spPr>
          <a:xfrm rot="16200000">
            <a:off x="1404911" y="890107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-0.5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1CAD0B1-F38C-474D-9A27-660B8FB1BE5C}"/>
              </a:ext>
            </a:extLst>
          </p:cNvPr>
          <p:cNvSpPr txBox="1"/>
          <p:nvPr/>
        </p:nvSpPr>
        <p:spPr>
          <a:xfrm rot="16200000">
            <a:off x="1404911" y="697702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-0.0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9FDB4B-F741-48E2-97CB-64875853385C}"/>
              </a:ext>
            </a:extLst>
          </p:cNvPr>
          <p:cNvSpPr txBox="1"/>
          <p:nvPr/>
        </p:nvSpPr>
        <p:spPr>
          <a:xfrm rot="16200000">
            <a:off x="1452198" y="13953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4FA672-3D25-449E-97F0-F629A9E81943}"/>
              </a:ext>
            </a:extLst>
          </p:cNvPr>
          <p:cNvSpPr txBox="1"/>
          <p:nvPr/>
        </p:nvSpPr>
        <p:spPr>
          <a:xfrm rot="16200000">
            <a:off x="1452198" y="32241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4DE210-543F-48B3-A6FE-5D19F6F5E3FD}"/>
              </a:ext>
            </a:extLst>
          </p:cNvPr>
          <p:cNvSpPr txBox="1"/>
          <p:nvPr/>
        </p:nvSpPr>
        <p:spPr>
          <a:xfrm rot="16200000">
            <a:off x="1452199" y="50910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37DAEE1-16A4-403C-99AC-665BE16F2155}"/>
              </a:ext>
            </a:extLst>
          </p:cNvPr>
          <p:cNvSpPr txBox="1"/>
          <p:nvPr/>
        </p:nvSpPr>
        <p:spPr>
          <a:xfrm rot="16200000">
            <a:off x="747166" y="6927710"/>
            <a:ext cx="1141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NMDS2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6B0297-E65E-49DD-AA08-C917FDDE93F4}"/>
              </a:ext>
            </a:extLst>
          </p:cNvPr>
          <p:cNvSpPr/>
          <p:nvPr/>
        </p:nvSpPr>
        <p:spPr>
          <a:xfrm>
            <a:off x="8641080" y="182880"/>
            <a:ext cx="1988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8EFB63-6784-4FBD-AE77-788968C1E1E7}"/>
              </a:ext>
            </a:extLst>
          </p:cNvPr>
          <p:cNvSpPr txBox="1"/>
          <p:nvPr/>
        </p:nvSpPr>
        <p:spPr>
          <a:xfrm>
            <a:off x="502920" y="15476220"/>
            <a:ext cx="17419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NMDS ordination of fish communities in ten coastal prairie streams in South Texas. </a:t>
            </a:r>
          </a:p>
          <a:p>
            <a:r>
              <a:rPr lang="en-US" sz="3200" dirty="0"/>
              <a:t>Sites are grouped according to Annual Precipitation. </a:t>
            </a:r>
          </a:p>
          <a:p>
            <a:r>
              <a:rPr lang="en-US" sz="3200" dirty="0"/>
              <a:t>Distances between sites are proportional to compositional differences in community. </a:t>
            </a:r>
          </a:p>
          <a:p>
            <a:r>
              <a:rPr lang="en-US" sz="3200" dirty="0"/>
              <a:t>The explanatory power of environmental factors is indicated by the length and direction of the arrows.</a:t>
            </a:r>
          </a:p>
          <a:p>
            <a:r>
              <a:rPr lang="en-US" sz="3200" dirty="0"/>
              <a:t>Labeled Illustrations indicate the location of various species within the ordination space.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1ADDA0D-06CE-4416-9155-99F46B4B9A02}"/>
              </a:ext>
            </a:extLst>
          </p:cNvPr>
          <p:cNvSpPr/>
          <p:nvPr/>
        </p:nvSpPr>
        <p:spPr>
          <a:xfrm flipV="1">
            <a:off x="-648930" y="-1386348"/>
            <a:ext cx="18648171" cy="207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EBA45ABF-992B-44C1-8ADD-E944434FB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1"/>
            <a:ext cx="7846143" cy="482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01772-A86C-467E-8E43-EB2C80D834C0}"/>
              </a:ext>
            </a:extLst>
          </p:cNvPr>
          <p:cNvSpPr txBox="1"/>
          <p:nvPr/>
        </p:nvSpPr>
        <p:spPr>
          <a:xfrm>
            <a:off x="8868697" y="1966451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macrochirus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BD5A769E-5279-4132-B740-5E5AB75B6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35851"/>
            <a:ext cx="8304747" cy="3923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A2DA3-4AB0-4001-9347-7B031BA39166}"/>
              </a:ext>
            </a:extLst>
          </p:cNvPr>
          <p:cNvSpPr txBox="1"/>
          <p:nvPr/>
        </p:nvSpPr>
        <p:spPr>
          <a:xfrm>
            <a:off x="8475407" y="8239432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Aphredoderus</a:t>
            </a:r>
            <a:r>
              <a:rPr lang="en-US" sz="2400" i="1" dirty="0"/>
              <a:t> </a:t>
            </a:r>
            <a:r>
              <a:rPr lang="en-US" sz="2400" i="1" dirty="0" err="1"/>
              <a:t>sayanus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9516715F-A0F4-4010-9B5F-1CEF92386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543"/>
            <a:ext cx="7620000" cy="3133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C003B4-72DD-4EC2-AF6E-745243388431}"/>
              </a:ext>
            </a:extLst>
          </p:cNvPr>
          <p:cNvSpPr txBox="1"/>
          <p:nvPr/>
        </p:nvSpPr>
        <p:spPr>
          <a:xfrm>
            <a:off x="8421329" y="13937225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Pimephales</a:t>
            </a:r>
            <a:r>
              <a:rPr lang="en-US" sz="2400" i="1" dirty="0"/>
              <a:t> </a:t>
            </a:r>
            <a:r>
              <a:rPr lang="en-US" sz="2400" i="1" dirty="0" err="1"/>
              <a:t>vigilax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659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C8DECBDD-2047-449A-8B70-8A7318E3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8793090" cy="3923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F7704-5F45-42BA-8836-E70230345427}"/>
              </a:ext>
            </a:extLst>
          </p:cNvPr>
          <p:cNvSpPr txBox="1"/>
          <p:nvPr/>
        </p:nvSpPr>
        <p:spPr>
          <a:xfrm>
            <a:off x="8868697" y="1966451"/>
            <a:ext cx="2177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Ameiurus</a:t>
            </a:r>
            <a:r>
              <a:rPr lang="en-US" sz="2400" i="1" dirty="0"/>
              <a:t> melas</a:t>
            </a:r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C38D0130-3745-42CD-ACC7-E0B5D0E0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063863"/>
            <a:ext cx="7698658" cy="3175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3DB7C-10C7-425F-B654-6F43EB998F53}"/>
              </a:ext>
            </a:extLst>
          </p:cNvPr>
          <p:cNvSpPr txBox="1"/>
          <p:nvPr/>
        </p:nvSpPr>
        <p:spPr>
          <a:xfrm>
            <a:off x="8932607" y="7988709"/>
            <a:ext cx="2469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Cyprinella</a:t>
            </a:r>
            <a:r>
              <a:rPr lang="en-US" sz="2400" i="1" dirty="0"/>
              <a:t> </a:t>
            </a:r>
            <a:r>
              <a:rPr lang="en-US" sz="2400" i="1" dirty="0" err="1"/>
              <a:t>venusta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EBCDF3C4-E90C-420B-AC23-34420E1BC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58658"/>
            <a:ext cx="7846142" cy="4222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BD0B1-B0DF-465B-B587-01342ABAFFDF}"/>
              </a:ext>
            </a:extLst>
          </p:cNvPr>
          <p:cNvSpPr txBox="1"/>
          <p:nvPr/>
        </p:nvSpPr>
        <p:spPr>
          <a:xfrm>
            <a:off x="8726129" y="13976555"/>
            <a:ext cx="2228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gulosus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</p:spTree>
    <p:extLst>
      <p:ext uri="{BB962C8B-B14F-4D97-AF65-F5344CB8AC3E}">
        <p14:creationId xmlns:p14="http://schemas.microsoft.com/office/powerpoint/2010/main" val="223201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C1E89489-4B9F-48CB-9870-3FB9B21D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247624" cy="459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675E-471F-4FC2-92E3-64314054626B}"/>
              </a:ext>
            </a:extLst>
          </p:cNvPr>
          <p:cNvSpPr txBox="1"/>
          <p:nvPr/>
        </p:nvSpPr>
        <p:spPr>
          <a:xfrm>
            <a:off x="7999988" y="1632155"/>
            <a:ext cx="215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auritus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B1629585-30AF-4E63-863F-A18DAB99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3516"/>
            <a:ext cx="6750424" cy="396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0D397-4E70-43AE-830D-83D10522463C}"/>
              </a:ext>
            </a:extLst>
          </p:cNvPr>
          <p:cNvSpPr txBox="1"/>
          <p:nvPr/>
        </p:nvSpPr>
        <p:spPr>
          <a:xfrm>
            <a:off x="7937235" y="8400508"/>
            <a:ext cx="334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Herichthys</a:t>
            </a:r>
            <a:r>
              <a:rPr lang="en-US" sz="2400" i="1" dirty="0"/>
              <a:t> </a:t>
            </a:r>
            <a:r>
              <a:rPr lang="en-US" sz="2400" i="1" dirty="0" err="1"/>
              <a:t>cyanoguttatus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</p:spTree>
    <p:extLst>
      <p:ext uri="{BB962C8B-B14F-4D97-AF65-F5344CB8AC3E}">
        <p14:creationId xmlns:p14="http://schemas.microsoft.com/office/powerpoint/2010/main" val="10336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24396-E1C9-4C30-B0FE-13B5CF74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630" y="-1374549"/>
            <a:ext cx="17391297" cy="1739129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B523685-E49C-407E-9AB4-F666DC75FA99}"/>
              </a:ext>
            </a:extLst>
          </p:cNvPr>
          <p:cNvSpPr/>
          <p:nvPr/>
        </p:nvSpPr>
        <p:spPr>
          <a:xfrm>
            <a:off x="15735299" y="719137"/>
            <a:ext cx="1849693" cy="1214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192AB1-2076-49B6-A1C6-113B18110065}"/>
              </a:ext>
            </a:extLst>
          </p:cNvPr>
          <p:cNvSpPr/>
          <p:nvPr/>
        </p:nvSpPr>
        <p:spPr>
          <a:xfrm flipV="1">
            <a:off x="-732503" y="12903200"/>
            <a:ext cx="18626804" cy="3172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A9789C0-9831-4AEB-BD39-340D203A26C6}"/>
              </a:ext>
            </a:extLst>
          </p:cNvPr>
          <p:cNvSpPr/>
          <p:nvPr/>
        </p:nvSpPr>
        <p:spPr>
          <a:xfrm>
            <a:off x="-958645" y="598407"/>
            <a:ext cx="3141406" cy="15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87EBE-993C-478D-9F6E-C516D3C5FB47}"/>
              </a:ext>
            </a:extLst>
          </p:cNvPr>
          <p:cNvSpPr/>
          <p:nvPr/>
        </p:nvSpPr>
        <p:spPr>
          <a:xfrm>
            <a:off x="16706850" y="723900"/>
            <a:ext cx="400050" cy="1213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48003-E8D0-491B-92DC-CD4CF307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8167346"/>
            <a:ext cx="2858882" cy="1329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39477-DC92-4462-9926-3C77AEC2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855" y="9922240"/>
            <a:ext cx="2690483" cy="1179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6495C-56CA-4656-A0F8-12B69F495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422" y="3763879"/>
            <a:ext cx="2961408" cy="1217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F2D4AA-5311-4EFF-8D56-A238775BF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82626" y="1858850"/>
            <a:ext cx="3078655" cy="1392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6FCE7-C00C-467D-97E8-79F9E2323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766" y="8702181"/>
            <a:ext cx="2868604" cy="1765295"/>
          </a:xfrm>
          <a:prstGeom prst="rect">
            <a:avLst/>
          </a:prstGeom>
        </p:spPr>
      </p:pic>
      <p:pic>
        <p:nvPicPr>
          <p:cNvPr id="19" name="Picture 18" descr="A close up of a fish&#10;&#10;Description automatically generated">
            <a:extLst>
              <a:ext uri="{FF2B5EF4-FFF2-40B4-BE49-F238E27FC236}">
                <a16:creationId xmlns:a16="http://schemas.microsoft.com/office/drawing/2014/main" id="{A57B529D-076A-4540-AD7C-71FC5EB4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5557" y="3905646"/>
            <a:ext cx="2655904" cy="1095560"/>
          </a:xfrm>
          <a:prstGeom prst="rect">
            <a:avLst/>
          </a:prstGeom>
        </p:spPr>
      </p:pic>
      <p:pic>
        <p:nvPicPr>
          <p:cNvPr id="20" name="Picture 19" descr="A close up of a fish&#10;&#10;Description automatically generated">
            <a:extLst>
              <a:ext uri="{FF2B5EF4-FFF2-40B4-BE49-F238E27FC236}">
                <a16:creationId xmlns:a16="http://schemas.microsoft.com/office/drawing/2014/main" id="{33773297-C9FC-4E07-A2AB-20E68B2E4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4331" y="3118259"/>
            <a:ext cx="1991225" cy="1259450"/>
          </a:xfrm>
          <a:prstGeom prst="rect">
            <a:avLst/>
          </a:prstGeom>
        </p:spPr>
      </p:pic>
      <p:pic>
        <p:nvPicPr>
          <p:cNvPr id="22" name="Picture 21" descr="A close up of a fish&#10;&#10;Description automatically generated">
            <a:extLst>
              <a:ext uri="{FF2B5EF4-FFF2-40B4-BE49-F238E27FC236}">
                <a16:creationId xmlns:a16="http://schemas.microsoft.com/office/drawing/2014/main" id="{00DD5457-688E-41C4-AE03-F756AE5F8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216" y="5012965"/>
            <a:ext cx="2886635" cy="1068055"/>
          </a:xfrm>
          <a:prstGeom prst="rect">
            <a:avLst/>
          </a:prstGeom>
        </p:spPr>
      </p:pic>
      <p:pic>
        <p:nvPicPr>
          <p:cNvPr id="25" name="Picture 24" descr="A close up of a fish&#10;&#10;Description automatically generated">
            <a:extLst>
              <a:ext uri="{FF2B5EF4-FFF2-40B4-BE49-F238E27FC236}">
                <a16:creationId xmlns:a16="http://schemas.microsoft.com/office/drawing/2014/main" id="{96DD9B95-4B98-4EEB-AF99-B6BFA24314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22460" y="8636906"/>
            <a:ext cx="2571136" cy="1508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28E2D-6A46-4A38-8C2B-B793BE3229A1}"/>
              </a:ext>
            </a:extLst>
          </p:cNvPr>
          <p:cNvSpPr txBox="1"/>
          <p:nvPr/>
        </p:nvSpPr>
        <p:spPr>
          <a:xfrm>
            <a:off x="3024759" y="9333143"/>
            <a:ext cx="162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P. </a:t>
            </a:r>
            <a:r>
              <a:rPr lang="en-US" sz="2400" i="1" dirty="0" err="1"/>
              <a:t>formosa</a:t>
            </a:r>
            <a:r>
              <a:rPr lang="en-US" sz="2400" i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E6E53-92AF-430F-B736-E06DA24FAC44}"/>
              </a:ext>
            </a:extLst>
          </p:cNvPr>
          <p:cNvSpPr txBox="1"/>
          <p:nvPr/>
        </p:nvSpPr>
        <p:spPr>
          <a:xfrm>
            <a:off x="3901866" y="11080377"/>
            <a:ext cx="154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G. </a:t>
            </a:r>
            <a:r>
              <a:rPr lang="en-US" sz="2400" i="1" dirty="0" err="1"/>
              <a:t>affinis</a:t>
            </a:r>
            <a:endParaRPr lang="en-US" sz="2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365EAF-CA4C-49CB-8AFB-B8905FFDAD05}"/>
              </a:ext>
            </a:extLst>
          </p:cNvPr>
          <p:cNvSpPr txBox="1"/>
          <p:nvPr/>
        </p:nvSpPr>
        <p:spPr>
          <a:xfrm>
            <a:off x="3867128" y="4993127"/>
            <a:ext cx="125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P. </a:t>
            </a:r>
            <a:r>
              <a:rPr lang="en-US" sz="2400" i="1" dirty="0" err="1"/>
              <a:t>vigilax</a:t>
            </a:r>
            <a:endParaRPr lang="en-US" sz="2400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5FAA0A-45B4-4821-AFDC-98ECF03E50DC}"/>
              </a:ext>
            </a:extLst>
          </p:cNvPr>
          <p:cNvSpPr/>
          <p:nvPr/>
        </p:nvSpPr>
        <p:spPr>
          <a:xfrm>
            <a:off x="10370470" y="2884418"/>
            <a:ext cx="1250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A. melas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8CEBE6-BFF7-40D8-B7D0-38BDEA5B9E72}"/>
              </a:ext>
            </a:extLst>
          </p:cNvPr>
          <p:cNvSpPr txBox="1"/>
          <p:nvPr/>
        </p:nvSpPr>
        <p:spPr>
          <a:xfrm>
            <a:off x="7634500" y="4230173"/>
            <a:ext cx="175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T. maculatus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25320B-B3C3-47A5-80D6-C90A8A63EE9D}"/>
              </a:ext>
            </a:extLst>
          </p:cNvPr>
          <p:cNvSpPr txBox="1"/>
          <p:nvPr/>
        </p:nvSpPr>
        <p:spPr>
          <a:xfrm>
            <a:off x="10301946" y="4814261"/>
            <a:ext cx="1467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C. </a:t>
            </a:r>
            <a:r>
              <a:rPr lang="en-US" sz="2400" i="1" dirty="0" err="1"/>
              <a:t>venusta</a:t>
            </a:r>
            <a:endParaRPr lang="en-US" sz="24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677E8B-FBDE-48C5-9620-AB49A2BE8BF4}"/>
              </a:ext>
            </a:extLst>
          </p:cNvPr>
          <p:cNvSpPr txBox="1"/>
          <p:nvPr/>
        </p:nvSpPr>
        <p:spPr>
          <a:xfrm>
            <a:off x="14238996" y="5838466"/>
            <a:ext cx="132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E. gracile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4B51E9-8E00-4892-8344-C69B4827F560}"/>
              </a:ext>
            </a:extLst>
          </p:cNvPr>
          <p:cNvSpPr txBox="1"/>
          <p:nvPr/>
        </p:nvSpPr>
        <p:spPr>
          <a:xfrm>
            <a:off x="9987953" y="10333293"/>
            <a:ext cx="199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L. </a:t>
            </a:r>
            <a:r>
              <a:rPr lang="en-US" sz="2400" i="1" dirty="0" err="1"/>
              <a:t>macrochirus</a:t>
            </a:r>
            <a:endParaRPr lang="en-US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53B22B-C139-4064-9609-0D79745C9F4A}"/>
              </a:ext>
            </a:extLst>
          </p:cNvPr>
          <p:cNvSpPr txBox="1"/>
          <p:nvPr/>
        </p:nvSpPr>
        <p:spPr>
          <a:xfrm>
            <a:off x="13460401" y="9991154"/>
            <a:ext cx="232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H. </a:t>
            </a:r>
            <a:r>
              <a:rPr lang="en-US" sz="2400" i="1" dirty="0" err="1"/>
              <a:t>cyanoguttatus</a:t>
            </a:r>
            <a:endParaRPr lang="en-US" sz="2400" i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06BB4A-3B50-4DE2-B881-7A33EFDB5374}"/>
              </a:ext>
            </a:extLst>
          </p:cNvPr>
          <p:cNvCxnSpPr>
            <a:cxnSpLocks/>
          </p:cNvCxnSpPr>
          <p:nvPr/>
        </p:nvCxnSpPr>
        <p:spPr>
          <a:xfrm flipH="1">
            <a:off x="3429908" y="6172200"/>
            <a:ext cx="894442" cy="1719513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637EA6-8477-4E8F-B11C-23746897C509}"/>
              </a:ext>
            </a:extLst>
          </p:cNvPr>
          <p:cNvSpPr txBox="1"/>
          <p:nvPr/>
        </p:nvSpPr>
        <p:spPr>
          <a:xfrm>
            <a:off x="2897629" y="6647860"/>
            <a:ext cx="2016899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Semi-Arid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43714E-F579-4A37-99FD-141AAE42854A}"/>
              </a:ext>
            </a:extLst>
          </p:cNvPr>
          <p:cNvSpPr txBox="1"/>
          <p:nvPr/>
        </p:nvSpPr>
        <p:spPr>
          <a:xfrm>
            <a:off x="10064911" y="7508470"/>
            <a:ext cx="1425388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BFF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Mesic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15DF5F-284D-4554-B0B3-6CC6AC0F55DD}"/>
              </a:ext>
            </a:extLst>
          </p:cNvPr>
          <p:cNvSpPr txBox="1"/>
          <p:nvPr/>
        </p:nvSpPr>
        <p:spPr>
          <a:xfrm>
            <a:off x="8145343" y="5810780"/>
            <a:ext cx="2266967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BFB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Sub-Humid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271DF6-1F9E-4A4B-8A01-7EED2C396D43}"/>
              </a:ext>
            </a:extLst>
          </p:cNvPr>
          <p:cNvCxnSpPr>
            <a:cxnSpLocks/>
          </p:cNvCxnSpPr>
          <p:nvPr/>
        </p:nvCxnSpPr>
        <p:spPr>
          <a:xfrm flipH="1">
            <a:off x="6819900" y="7177338"/>
            <a:ext cx="1572534" cy="374974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9C9272-DFA6-41BA-A77D-3EDDB5276E25}"/>
              </a:ext>
            </a:extLst>
          </p:cNvPr>
          <p:cNvCxnSpPr>
            <a:cxnSpLocks/>
          </p:cNvCxnSpPr>
          <p:nvPr/>
        </p:nvCxnSpPr>
        <p:spPr>
          <a:xfrm>
            <a:off x="8382909" y="7224963"/>
            <a:ext cx="989691" cy="4631757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525DDC-5E19-4391-9569-731AFDFD338D}"/>
              </a:ext>
            </a:extLst>
          </p:cNvPr>
          <p:cNvCxnSpPr>
            <a:cxnSpLocks/>
          </p:cNvCxnSpPr>
          <p:nvPr/>
        </p:nvCxnSpPr>
        <p:spPr>
          <a:xfrm>
            <a:off x="8363858" y="7224963"/>
            <a:ext cx="6403702" cy="219777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31242C-DD8E-4AF4-B73B-4DDD16154393}"/>
              </a:ext>
            </a:extLst>
          </p:cNvPr>
          <p:cNvCxnSpPr>
            <a:cxnSpLocks/>
          </p:cNvCxnSpPr>
          <p:nvPr/>
        </p:nvCxnSpPr>
        <p:spPr>
          <a:xfrm flipH="1" flipV="1">
            <a:off x="5798820" y="2743200"/>
            <a:ext cx="2593614" cy="4500814"/>
          </a:xfrm>
          <a:prstGeom prst="straightConnector1">
            <a:avLst/>
          </a:prstGeom>
          <a:ln w="571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7AEF5CF-DD3B-4205-B252-43B2DDDB263C}"/>
              </a:ext>
            </a:extLst>
          </p:cNvPr>
          <p:cNvSpPr txBox="1"/>
          <p:nvPr/>
        </p:nvSpPr>
        <p:spPr>
          <a:xfrm>
            <a:off x="8592460" y="11896695"/>
            <a:ext cx="2608727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Phosphate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D41F7E-BA04-450D-AA4A-934952254F34}"/>
              </a:ext>
            </a:extLst>
          </p:cNvPr>
          <p:cNvSpPr txBox="1"/>
          <p:nvPr/>
        </p:nvSpPr>
        <p:spPr>
          <a:xfrm>
            <a:off x="5864435" y="11085037"/>
            <a:ext cx="2163235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Riparian</a:t>
            </a:r>
          </a:p>
          <a:p>
            <a:pPr algn="ctr"/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Farm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380665-C128-4DF3-B927-F167D00DA380}"/>
              </a:ext>
            </a:extLst>
          </p:cNvPr>
          <p:cNvSpPr txBox="1"/>
          <p:nvPr/>
        </p:nvSpPr>
        <p:spPr>
          <a:xfrm>
            <a:off x="14886273" y="6951183"/>
            <a:ext cx="2402539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Ammonia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7552CD-C252-4023-98B0-D578182320C0}"/>
              </a:ext>
            </a:extLst>
          </p:cNvPr>
          <p:cNvSpPr txBox="1"/>
          <p:nvPr/>
        </p:nvSpPr>
        <p:spPr>
          <a:xfrm>
            <a:off x="3732469" y="1771061"/>
            <a:ext cx="3110751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Precipitation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343C64-7FCC-4D16-8CEF-34E166423564}"/>
              </a:ext>
            </a:extLst>
          </p:cNvPr>
          <p:cNvSpPr/>
          <p:nvPr/>
        </p:nvSpPr>
        <p:spPr>
          <a:xfrm>
            <a:off x="2095500" y="1227909"/>
            <a:ext cx="15570200" cy="116501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27070E-9F52-4688-902C-3FFEC14C447F}"/>
              </a:ext>
            </a:extLst>
          </p:cNvPr>
          <p:cNvCxnSpPr>
            <a:cxnSpLocks/>
          </p:cNvCxnSpPr>
          <p:nvPr/>
        </p:nvCxnSpPr>
        <p:spPr>
          <a:xfrm flipH="1">
            <a:off x="1999759" y="159063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C05B8A-3013-4EA4-9400-60A029FC2788}"/>
              </a:ext>
            </a:extLst>
          </p:cNvPr>
          <p:cNvCxnSpPr>
            <a:cxnSpLocks/>
          </p:cNvCxnSpPr>
          <p:nvPr/>
        </p:nvCxnSpPr>
        <p:spPr>
          <a:xfrm flipH="1">
            <a:off x="1999759" y="345753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ACCB4-F3AF-4402-A16E-0F5117C86EEC}"/>
              </a:ext>
            </a:extLst>
          </p:cNvPr>
          <p:cNvCxnSpPr>
            <a:cxnSpLocks/>
          </p:cNvCxnSpPr>
          <p:nvPr/>
        </p:nvCxnSpPr>
        <p:spPr>
          <a:xfrm flipH="1">
            <a:off x="1999759" y="5343486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C51B74-D558-45EF-893C-FAD24125B40A}"/>
              </a:ext>
            </a:extLst>
          </p:cNvPr>
          <p:cNvCxnSpPr>
            <a:cxnSpLocks/>
          </p:cNvCxnSpPr>
          <p:nvPr/>
        </p:nvCxnSpPr>
        <p:spPr>
          <a:xfrm flipH="1">
            <a:off x="1999759" y="7219910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F058E9-8918-4F24-B51B-5C04B04CD28B}"/>
              </a:ext>
            </a:extLst>
          </p:cNvPr>
          <p:cNvCxnSpPr>
            <a:cxnSpLocks/>
          </p:cNvCxnSpPr>
          <p:nvPr/>
        </p:nvCxnSpPr>
        <p:spPr>
          <a:xfrm flipH="1">
            <a:off x="1990234" y="9086810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B283D8B-C04A-494B-B326-0D58218FD6FF}"/>
              </a:ext>
            </a:extLst>
          </p:cNvPr>
          <p:cNvCxnSpPr>
            <a:cxnSpLocks/>
          </p:cNvCxnSpPr>
          <p:nvPr/>
        </p:nvCxnSpPr>
        <p:spPr>
          <a:xfrm flipH="1">
            <a:off x="2004522" y="10958472"/>
            <a:ext cx="976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E471FD-64DB-4E8F-9158-BCBBD83881CF}"/>
              </a:ext>
            </a:extLst>
          </p:cNvPr>
          <p:cNvCxnSpPr>
            <a:cxnSpLocks/>
          </p:cNvCxnSpPr>
          <p:nvPr/>
        </p:nvCxnSpPr>
        <p:spPr>
          <a:xfrm flipV="1">
            <a:off x="4526113" y="12879004"/>
            <a:ext cx="0" cy="99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22BE5C-D2F9-4C45-9948-4D2BE300F155}"/>
              </a:ext>
            </a:extLst>
          </p:cNvPr>
          <p:cNvCxnSpPr>
            <a:cxnSpLocks/>
          </p:cNvCxnSpPr>
          <p:nvPr/>
        </p:nvCxnSpPr>
        <p:spPr>
          <a:xfrm flipV="1">
            <a:off x="8272932" y="12877802"/>
            <a:ext cx="0" cy="1206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EE248F7-4288-4C76-AE53-E5B653E79829}"/>
              </a:ext>
            </a:extLst>
          </p:cNvPr>
          <p:cNvCxnSpPr>
            <a:cxnSpLocks/>
          </p:cNvCxnSpPr>
          <p:nvPr/>
        </p:nvCxnSpPr>
        <p:spPr>
          <a:xfrm flipV="1">
            <a:off x="12013626" y="12891296"/>
            <a:ext cx="0" cy="107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A2105EC-1A36-4015-BB4D-4CA8EF3A8F21}"/>
              </a:ext>
            </a:extLst>
          </p:cNvPr>
          <p:cNvCxnSpPr>
            <a:cxnSpLocks/>
          </p:cNvCxnSpPr>
          <p:nvPr/>
        </p:nvCxnSpPr>
        <p:spPr>
          <a:xfrm flipV="1">
            <a:off x="15765931" y="12890752"/>
            <a:ext cx="0" cy="107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47A16AF-DD3B-4A5E-909A-16C7DCAB13AF}"/>
              </a:ext>
            </a:extLst>
          </p:cNvPr>
          <p:cNvSpPr txBox="1"/>
          <p:nvPr/>
        </p:nvSpPr>
        <p:spPr>
          <a:xfrm>
            <a:off x="4261318" y="13054264"/>
            <a:ext cx="4347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8F4F1B5-8909-4192-8C09-B7DB135F6E2F}"/>
              </a:ext>
            </a:extLst>
          </p:cNvPr>
          <p:cNvSpPr txBox="1"/>
          <p:nvPr/>
        </p:nvSpPr>
        <p:spPr>
          <a:xfrm>
            <a:off x="8084018" y="1303521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2080975-6254-439D-8D14-F6E9320A63AD}"/>
              </a:ext>
            </a:extLst>
          </p:cNvPr>
          <p:cNvSpPr txBox="1"/>
          <p:nvPr/>
        </p:nvSpPr>
        <p:spPr>
          <a:xfrm>
            <a:off x="11869163" y="13042108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E5CA1F-014E-4BB4-A10F-22A8F5867D6B}"/>
              </a:ext>
            </a:extLst>
          </p:cNvPr>
          <p:cNvSpPr txBox="1"/>
          <p:nvPr/>
        </p:nvSpPr>
        <p:spPr>
          <a:xfrm>
            <a:off x="15627818" y="13028864"/>
            <a:ext cx="340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7D7540-7AA6-4764-85C1-9B6106568E13}"/>
              </a:ext>
            </a:extLst>
          </p:cNvPr>
          <p:cNvSpPr txBox="1"/>
          <p:nvPr/>
        </p:nvSpPr>
        <p:spPr>
          <a:xfrm>
            <a:off x="7728418" y="13409864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NMDS1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1EF244-0AB9-4FB5-B28A-F5CA93368EF2}"/>
              </a:ext>
            </a:extLst>
          </p:cNvPr>
          <p:cNvSpPr txBox="1"/>
          <p:nvPr/>
        </p:nvSpPr>
        <p:spPr>
          <a:xfrm rot="16200000">
            <a:off x="1404910" y="1078702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-1.0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9223D6-BCE3-424D-9AAD-524F0186AE58}"/>
              </a:ext>
            </a:extLst>
          </p:cNvPr>
          <p:cNvSpPr txBox="1"/>
          <p:nvPr/>
        </p:nvSpPr>
        <p:spPr>
          <a:xfrm rot="16200000">
            <a:off x="1404911" y="890107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-0.5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1CAD0B1-F38C-474D-9A27-660B8FB1BE5C}"/>
              </a:ext>
            </a:extLst>
          </p:cNvPr>
          <p:cNvSpPr txBox="1"/>
          <p:nvPr/>
        </p:nvSpPr>
        <p:spPr>
          <a:xfrm rot="16200000">
            <a:off x="1404911" y="6977023"/>
            <a:ext cx="667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-0.0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9FDB4B-F741-48E2-97CB-64875853385C}"/>
              </a:ext>
            </a:extLst>
          </p:cNvPr>
          <p:cNvSpPr txBox="1"/>
          <p:nvPr/>
        </p:nvSpPr>
        <p:spPr>
          <a:xfrm rot="16200000">
            <a:off x="1452198" y="13953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4FA672-3D25-449E-97F0-F629A9E81943}"/>
              </a:ext>
            </a:extLst>
          </p:cNvPr>
          <p:cNvSpPr txBox="1"/>
          <p:nvPr/>
        </p:nvSpPr>
        <p:spPr>
          <a:xfrm rot="16200000">
            <a:off x="1452198" y="32241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4DE210-543F-48B3-A6FE-5D19F6F5E3FD}"/>
              </a:ext>
            </a:extLst>
          </p:cNvPr>
          <p:cNvSpPr txBox="1"/>
          <p:nvPr/>
        </p:nvSpPr>
        <p:spPr>
          <a:xfrm rot="16200000">
            <a:off x="1452199" y="5091073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37DAEE1-16A4-403C-99AC-665BE16F2155}"/>
              </a:ext>
            </a:extLst>
          </p:cNvPr>
          <p:cNvSpPr txBox="1"/>
          <p:nvPr/>
        </p:nvSpPr>
        <p:spPr>
          <a:xfrm rot="16200000">
            <a:off x="747166" y="6927710"/>
            <a:ext cx="1141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NMDS2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6B0297-E65E-49DD-AA08-C917FDDE93F4}"/>
              </a:ext>
            </a:extLst>
          </p:cNvPr>
          <p:cNvSpPr/>
          <p:nvPr/>
        </p:nvSpPr>
        <p:spPr>
          <a:xfrm>
            <a:off x="8641080" y="182880"/>
            <a:ext cx="1988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8EFB63-6784-4FBD-AE77-788968C1E1E7}"/>
              </a:ext>
            </a:extLst>
          </p:cNvPr>
          <p:cNvSpPr txBox="1"/>
          <p:nvPr/>
        </p:nvSpPr>
        <p:spPr>
          <a:xfrm>
            <a:off x="502920" y="15476220"/>
            <a:ext cx="17419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NMDS ordination of fish communities in ten coastal prairie streams in South Texas. </a:t>
            </a:r>
          </a:p>
          <a:p>
            <a:r>
              <a:rPr lang="en-US" sz="3200" dirty="0"/>
              <a:t>Sites are grouped according to Annual Precipitation. </a:t>
            </a:r>
          </a:p>
          <a:p>
            <a:r>
              <a:rPr lang="en-US" sz="3200" dirty="0"/>
              <a:t>Distances between sites are proportional to compositional differences in community. </a:t>
            </a:r>
          </a:p>
          <a:p>
            <a:r>
              <a:rPr lang="en-US" sz="3200" dirty="0"/>
              <a:t>The explanatory power of environmental factors is indicated by the length and direction of the arrows.</a:t>
            </a:r>
          </a:p>
          <a:p>
            <a:r>
              <a:rPr lang="en-US" sz="3200" dirty="0"/>
              <a:t>Labeled Illustrations indicate the location of various species within the ordination space.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1ADDA0D-06CE-4416-9155-99F46B4B9A02}"/>
              </a:ext>
            </a:extLst>
          </p:cNvPr>
          <p:cNvSpPr/>
          <p:nvPr/>
        </p:nvSpPr>
        <p:spPr>
          <a:xfrm flipV="1">
            <a:off x="-648930" y="-1386348"/>
            <a:ext cx="18648171" cy="207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C2CC7-EC4C-4E1D-9F87-FB5E21ED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3140"/>
            <a:ext cx="13715999" cy="14439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0DF3A-9D04-4B5E-93A4-C8E6501DCF01}"/>
              </a:ext>
            </a:extLst>
          </p:cNvPr>
          <p:cNvSpPr txBox="1"/>
          <p:nvPr/>
        </p:nvSpPr>
        <p:spPr>
          <a:xfrm>
            <a:off x="10711547" y="11011323"/>
            <a:ext cx="1277254" cy="83099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Outfall</a:t>
            </a:r>
          </a:p>
          <a:p>
            <a:pPr algn="ctr"/>
            <a:r>
              <a:rPr lang="en-US" sz="2400" dirty="0"/>
              <a:t>Density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4A55A-9FBD-42C4-8BD3-0BEA67D613B7}"/>
              </a:ext>
            </a:extLst>
          </p:cNvPr>
          <p:cNvSpPr txBox="1"/>
          <p:nvPr/>
        </p:nvSpPr>
        <p:spPr>
          <a:xfrm>
            <a:off x="10493832" y="3884810"/>
            <a:ext cx="1364339" cy="83099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Canopy</a:t>
            </a:r>
          </a:p>
          <a:p>
            <a:pPr algn="ctr"/>
            <a:r>
              <a:rPr lang="en-US" sz="2400" dirty="0"/>
              <a:t>Coverage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301B9-6358-469A-95A3-935BBEA3AAA3}"/>
              </a:ext>
            </a:extLst>
          </p:cNvPr>
          <p:cNvSpPr txBox="1"/>
          <p:nvPr/>
        </p:nvSpPr>
        <p:spPr>
          <a:xfrm>
            <a:off x="12750803" y="8347952"/>
            <a:ext cx="1444168" cy="83099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Flow Pulse 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325A97-ACA3-4056-A6BF-6EC9C5B706FB}"/>
              </a:ext>
            </a:extLst>
          </p:cNvPr>
          <p:cNvCxnSpPr>
            <a:cxnSpLocks/>
          </p:cNvCxnSpPr>
          <p:nvPr/>
        </p:nvCxnSpPr>
        <p:spPr>
          <a:xfrm>
            <a:off x="9639300" y="7378700"/>
            <a:ext cx="1571625" cy="353218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3B01DF-34FE-460B-9AB6-1F83550082D6}"/>
              </a:ext>
            </a:extLst>
          </p:cNvPr>
          <p:cNvSpPr/>
          <p:nvPr/>
        </p:nvSpPr>
        <p:spPr>
          <a:xfrm>
            <a:off x="11101388" y="10906125"/>
            <a:ext cx="261937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3BCEC-4930-4AA2-8A48-D2F88739F821}"/>
              </a:ext>
            </a:extLst>
          </p:cNvPr>
          <p:cNvSpPr/>
          <p:nvPr/>
        </p:nvSpPr>
        <p:spPr>
          <a:xfrm>
            <a:off x="13635038" y="7515227"/>
            <a:ext cx="109537" cy="61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8B6D37-3C9A-477C-A937-BE1DAF915E76}"/>
              </a:ext>
            </a:extLst>
          </p:cNvPr>
          <p:cNvSpPr/>
          <p:nvPr/>
        </p:nvSpPr>
        <p:spPr>
          <a:xfrm>
            <a:off x="10920413" y="4791077"/>
            <a:ext cx="185737" cy="7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75CD85-E8C8-4937-8EC5-8B5556BB2DCA}"/>
              </a:ext>
            </a:extLst>
          </p:cNvPr>
          <p:cNvSpPr/>
          <p:nvPr/>
        </p:nvSpPr>
        <p:spPr>
          <a:xfrm>
            <a:off x="8934450" y="4781552"/>
            <a:ext cx="376237" cy="7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EFEDD-043C-441A-8F26-3EA6BE0A3FE8}"/>
              </a:ext>
            </a:extLst>
          </p:cNvPr>
          <p:cNvCxnSpPr>
            <a:cxnSpLocks/>
          </p:cNvCxnSpPr>
          <p:nvPr/>
        </p:nvCxnSpPr>
        <p:spPr>
          <a:xfrm>
            <a:off x="9641114" y="7375979"/>
            <a:ext cx="322036" cy="15140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A03752-0B42-4362-9501-97EC99C25471}"/>
              </a:ext>
            </a:extLst>
          </p:cNvPr>
          <p:cNvCxnSpPr>
            <a:cxnSpLocks/>
          </p:cNvCxnSpPr>
          <p:nvPr/>
        </p:nvCxnSpPr>
        <p:spPr>
          <a:xfrm>
            <a:off x="9652000" y="7410450"/>
            <a:ext cx="2590800" cy="95250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38C023-B6DA-4A00-BA2E-5EC65BEF924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26600" y="7385050"/>
            <a:ext cx="4063207" cy="13017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3C4DB-F197-4E5F-A7DE-DFEBC34176AE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9645650" y="4791077"/>
            <a:ext cx="1367632" cy="263842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65CA784-8408-4438-9E43-9BA1AA7B7607}"/>
              </a:ext>
            </a:extLst>
          </p:cNvPr>
          <p:cNvSpPr/>
          <p:nvPr/>
        </p:nvSpPr>
        <p:spPr>
          <a:xfrm>
            <a:off x="7931150" y="4578350"/>
            <a:ext cx="311150" cy="10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6F44E5-A690-4199-8D9E-2E5351C5637E}"/>
              </a:ext>
            </a:extLst>
          </p:cNvPr>
          <p:cNvCxnSpPr>
            <a:cxnSpLocks/>
          </p:cNvCxnSpPr>
          <p:nvPr/>
        </p:nvCxnSpPr>
        <p:spPr>
          <a:xfrm flipH="1" flipV="1">
            <a:off x="8096250" y="4635500"/>
            <a:ext cx="1581150" cy="276225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F21814-05EB-4329-8CAD-1F03D4134B93}"/>
              </a:ext>
            </a:extLst>
          </p:cNvPr>
          <p:cNvSpPr txBox="1"/>
          <p:nvPr/>
        </p:nvSpPr>
        <p:spPr>
          <a:xfrm>
            <a:off x="7148289" y="3746923"/>
            <a:ext cx="1197426" cy="83099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Annual</a:t>
            </a:r>
          </a:p>
          <a:p>
            <a:pPr algn="ctr"/>
            <a:r>
              <a:rPr lang="en-US" sz="2400" dirty="0"/>
              <a:t> Rainfall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B812A7-CD94-4D7E-8E15-BD3C60EE414F}"/>
              </a:ext>
            </a:extLst>
          </p:cNvPr>
          <p:cNvCxnSpPr>
            <a:cxnSpLocks/>
          </p:cNvCxnSpPr>
          <p:nvPr/>
        </p:nvCxnSpPr>
        <p:spPr>
          <a:xfrm flipH="1">
            <a:off x="5897880" y="6752771"/>
            <a:ext cx="545556" cy="996769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848D450-28CC-4177-BA22-618C413FA2F5}"/>
              </a:ext>
            </a:extLst>
          </p:cNvPr>
          <p:cNvSpPr txBox="1"/>
          <p:nvPr/>
        </p:nvSpPr>
        <p:spPr>
          <a:xfrm>
            <a:off x="5343649" y="6967900"/>
            <a:ext cx="1674371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Semi-Arid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7E5F2-86E5-4DDD-AB00-B817D9912A48}"/>
              </a:ext>
            </a:extLst>
          </p:cNvPr>
          <p:cNvSpPr txBox="1"/>
          <p:nvPr/>
        </p:nvSpPr>
        <p:spPr>
          <a:xfrm>
            <a:off x="13737774" y="7317438"/>
            <a:ext cx="1037769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NH4+</a:t>
            </a:r>
          </a:p>
        </p:txBody>
      </p:sp>
    </p:spTree>
    <p:extLst>
      <p:ext uri="{BB962C8B-B14F-4D97-AF65-F5344CB8AC3E}">
        <p14:creationId xmlns:p14="http://schemas.microsoft.com/office/powerpoint/2010/main" val="338684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C2CC7-EC4C-4E1D-9F87-FB5E21ED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03140"/>
            <a:ext cx="13715999" cy="144397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325A97-ACA3-4056-A6BF-6EC9C5B706FB}"/>
              </a:ext>
            </a:extLst>
          </p:cNvPr>
          <p:cNvCxnSpPr>
            <a:cxnSpLocks/>
          </p:cNvCxnSpPr>
          <p:nvPr/>
        </p:nvCxnSpPr>
        <p:spPr>
          <a:xfrm>
            <a:off x="9639300" y="7378700"/>
            <a:ext cx="1571625" cy="353218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3B01DF-34FE-460B-9AB6-1F83550082D6}"/>
              </a:ext>
            </a:extLst>
          </p:cNvPr>
          <p:cNvSpPr/>
          <p:nvPr/>
        </p:nvSpPr>
        <p:spPr>
          <a:xfrm>
            <a:off x="11101388" y="10906125"/>
            <a:ext cx="261937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3BCEC-4930-4AA2-8A48-D2F88739F821}"/>
              </a:ext>
            </a:extLst>
          </p:cNvPr>
          <p:cNvSpPr/>
          <p:nvPr/>
        </p:nvSpPr>
        <p:spPr>
          <a:xfrm>
            <a:off x="13635038" y="7515227"/>
            <a:ext cx="109537" cy="61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8B6D37-3C9A-477C-A937-BE1DAF915E76}"/>
              </a:ext>
            </a:extLst>
          </p:cNvPr>
          <p:cNvSpPr/>
          <p:nvPr/>
        </p:nvSpPr>
        <p:spPr>
          <a:xfrm>
            <a:off x="10920413" y="4791077"/>
            <a:ext cx="185737" cy="7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75CD85-E8C8-4937-8EC5-8B5556BB2DCA}"/>
              </a:ext>
            </a:extLst>
          </p:cNvPr>
          <p:cNvSpPr/>
          <p:nvPr/>
        </p:nvSpPr>
        <p:spPr>
          <a:xfrm>
            <a:off x="8934450" y="4781552"/>
            <a:ext cx="376237" cy="7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EFEDD-043C-441A-8F26-3EA6BE0A3FE8}"/>
              </a:ext>
            </a:extLst>
          </p:cNvPr>
          <p:cNvCxnSpPr>
            <a:cxnSpLocks/>
          </p:cNvCxnSpPr>
          <p:nvPr/>
        </p:nvCxnSpPr>
        <p:spPr>
          <a:xfrm>
            <a:off x="9641114" y="7375979"/>
            <a:ext cx="322036" cy="15140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A03752-0B42-4362-9501-97EC99C25471}"/>
              </a:ext>
            </a:extLst>
          </p:cNvPr>
          <p:cNvCxnSpPr>
            <a:cxnSpLocks/>
          </p:cNvCxnSpPr>
          <p:nvPr/>
        </p:nvCxnSpPr>
        <p:spPr>
          <a:xfrm>
            <a:off x="9652000" y="7410450"/>
            <a:ext cx="2590800" cy="95250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38C023-B6DA-4A00-BA2E-5EC65BEF924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26600" y="7385050"/>
            <a:ext cx="4063207" cy="13017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3C4DB-F197-4E5F-A7DE-DFEBC34176AE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9645650" y="4791077"/>
            <a:ext cx="1367632" cy="263842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65CA784-8408-4438-9E43-9BA1AA7B7607}"/>
              </a:ext>
            </a:extLst>
          </p:cNvPr>
          <p:cNvSpPr/>
          <p:nvPr/>
        </p:nvSpPr>
        <p:spPr>
          <a:xfrm>
            <a:off x="7931150" y="4578350"/>
            <a:ext cx="311150" cy="10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6F44E5-A690-4199-8D9E-2E5351C5637E}"/>
              </a:ext>
            </a:extLst>
          </p:cNvPr>
          <p:cNvCxnSpPr>
            <a:cxnSpLocks/>
          </p:cNvCxnSpPr>
          <p:nvPr/>
        </p:nvCxnSpPr>
        <p:spPr>
          <a:xfrm flipH="1" flipV="1">
            <a:off x="8096250" y="4635500"/>
            <a:ext cx="1581150" cy="276225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B812A7-CD94-4D7E-8E15-BD3C60EE414F}"/>
              </a:ext>
            </a:extLst>
          </p:cNvPr>
          <p:cNvCxnSpPr>
            <a:cxnSpLocks/>
          </p:cNvCxnSpPr>
          <p:nvPr/>
        </p:nvCxnSpPr>
        <p:spPr>
          <a:xfrm flipH="1">
            <a:off x="5897880" y="6752771"/>
            <a:ext cx="545556" cy="996769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0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68226-8545-4A8D-9C23-CFD43BDE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7506"/>
            <a:ext cx="17830800" cy="16494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B0F1D-EB93-415D-8D59-FD8D1B945649}"/>
              </a:ext>
            </a:extLst>
          </p:cNvPr>
          <p:cNvSpPr txBox="1"/>
          <p:nvPr/>
        </p:nvSpPr>
        <p:spPr>
          <a:xfrm>
            <a:off x="10461813" y="1855694"/>
            <a:ext cx="658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Arial" panose="020B0604020202020204" pitchFamily="34" charset="0"/>
              </a:rPr>
              <a:t>S =  – 4.6474(N)+ 1.8873</a:t>
            </a:r>
          </a:p>
          <a:p>
            <a:pPr algn="r"/>
            <a:r>
              <a:rPr lang="en-US" sz="3600" dirty="0">
                <a:latin typeface="Arial" panose="020B0604020202020204" pitchFamily="34" charset="0"/>
              </a:rPr>
              <a:t>R</a:t>
            </a:r>
            <a:r>
              <a:rPr lang="en-US" sz="3600" baseline="30000" dirty="0">
                <a:latin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</a:rPr>
              <a:t>= 0.4451</a:t>
            </a:r>
          </a:p>
          <a:p>
            <a:pPr algn="r"/>
            <a:r>
              <a:rPr lang="en-US" sz="3600" i="1" dirty="0">
                <a:latin typeface="Arial" panose="020B0604020202020204" pitchFamily="34" charset="0"/>
              </a:rPr>
              <a:t>p </a:t>
            </a:r>
            <a:r>
              <a:rPr lang="en-US" sz="3600" dirty="0">
                <a:latin typeface="Arial" panose="020B0604020202020204" pitchFamily="34" charset="0"/>
              </a:rPr>
              <a:t>= 0.03509</a:t>
            </a:r>
            <a:endParaRPr lang="en-US" sz="3600" i="1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9073-9FA2-4387-B085-BF1EBBC6F65F}"/>
              </a:ext>
            </a:extLst>
          </p:cNvPr>
          <p:cNvSpPr txBox="1"/>
          <p:nvPr/>
        </p:nvSpPr>
        <p:spPr>
          <a:xfrm>
            <a:off x="2339788" y="16620565"/>
            <a:ext cx="1508759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Ammonia Concentration (ppm)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AB770-E292-4A6F-BE35-3116309DF86B}"/>
              </a:ext>
            </a:extLst>
          </p:cNvPr>
          <p:cNvSpPr txBox="1"/>
          <p:nvPr/>
        </p:nvSpPr>
        <p:spPr>
          <a:xfrm rot="16200000">
            <a:off x="-6355975" y="7925561"/>
            <a:ext cx="1409251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Shannon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B52E9-3FCA-4672-97F7-541D2FC9008E}"/>
              </a:ext>
            </a:extLst>
          </p:cNvPr>
          <p:cNvSpPr txBox="1"/>
          <p:nvPr/>
        </p:nvSpPr>
        <p:spPr>
          <a:xfrm>
            <a:off x="3546149" y="15600527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F826B-C9F1-496D-810F-862D12894B00}"/>
              </a:ext>
            </a:extLst>
          </p:cNvPr>
          <p:cNvSpPr txBox="1"/>
          <p:nvPr/>
        </p:nvSpPr>
        <p:spPr>
          <a:xfrm>
            <a:off x="6664171" y="15604646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33857-AAC4-46FB-8427-55D9C87617D9}"/>
              </a:ext>
            </a:extLst>
          </p:cNvPr>
          <p:cNvSpPr txBox="1"/>
          <p:nvPr/>
        </p:nvSpPr>
        <p:spPr>
          <a:xfrm>
            <a:off x="9852214" y="15678787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06B90-25AD-4398-84B3-E0F505C4E190}"/>
              </a:ext>
            </a:extLst>
          </p:cNvPr>
          <p:cNvSpPr txBox="1"/>
          <p:nvPr/>
        </p:nvSpPr>
        <p:spPr>
          <a:xfrm>
            <a:off x="13093803" y="15658192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4E96E-5D03-4F93-91C6-477C4D8D60B6}"/>
              </a:ext>
            </a:extLst>
          </p:cNvPr>
          <p:cNvSpPr txBox="1"/>
          <p:nvPr/>
        </p:nvSpPr>
        <p:spPr>
          <a:xfrm>
            <a:off x="16014117" y="15687024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0225B-9067-4EA1-B3C5-FD7DA6FB352E}"/>
              </a:ext>
            </a:extLst>
          </p:cNvPr>
          <p:cNvSpPr txBox="1"/>
          <p:nvPr/>
        </p:nvSpPr>
        <p:spPr>
          <a:xfrm>
            <a:off x="3698549" y="15752927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F1AE2-ECA3-40DB-B6E2-BC82DAFEDCB2}"/>
              </a:ext>
            </a:extLst>
          </p:cNvPr>
          <p:cNvSpPr txBox="1"/>
          <p:nvPr/>
        </p:nvSpPr>
        <p:spPr>
          <a:xfrm rot="16200000">
            <a:off x="761760" y="14916786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50045-8756-4572-8E61-00B6825A504B}"/>
              </a:ext>
            </a:extLst>
          </p:cNvPr>
          <p:cNvSpPr txBox="1"/>
          <p:nvPr/>
        </p:nvSpPr>
        <p:spPr>
          <a:xfrm rot="16200000">
            <a:off x="765879" y="13042678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16863-6F64-4073-85F2-771FFF4341C8}"/>
              </a:ext>
            </a:extLst>
          </p:cNvPr>
          <p:cNvSpPr txBox="1"/>
          <p:nvPr/>
        </p:nvSpPr>
        <p:spPr>
          <a:xfrm rot="16200000">
            <a:off x="745284" y="11168570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E3EB3-1FA6-4A27-B6D8-F6989D4AE8F4}"/>
              </a:ext>
            </a:extLst>
          </p:cNvPr>
          <p:cNvSpPr txBox="1"/>
          <p:nvPr/>
        </p:nvSpPr>
        <p:spPr>
          <a:xfrm rot="16200000">
            <a:off x="745285" y="9216202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3F4E3-BA7A-4E63-8084-63CA98768A6F}"/>
              </a:ext>
            </a:extLst>
          </p:cNvPr>
          <p:cNvSpPr txBox="1"/>
          <p:nvPr/>
        </p:nvSpPr>
        <p:spPr>
          <a:xfrm rot="16200000">
            <a:off x="724690" y="7292666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C6E33-1145-455E-B01C-E7BFFA7B7E2D}"/>
              </a:ext>
            </a:extLst>
          </p:cNvPr>
          <p:cNvSpPr txBox="1"/>
          <p:nvPr/>
        </p:nvSpPr>
        <p:spPr>
          <a:xfrm rot="16200000">
            <a:off x="749404" y="5414439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1.4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4615F6-1815-475D-84A2-43FDBE68F1EA}"/>
              </a:ext>
            </a:extLst>
          </p:cNvPr>
          <p:cNvSpPr txBox="1"/>
          <p:nvPr/>
        </p:nvSpPr>
        <p:spPr>
          <a:xfrm rot="16200000">
            <a:off x="724690" y="3462072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1.6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35396-8491-4C21-8146-2E394672E718}"/>
              </a:ext>
            </a:extLst>
          </p:cNvPr>
          <p:cNvSpPr txBox="1"/>
          <p:nvPr/>
        </p:nvSpPr>
        <p:spPr>
          <a:xfrm rot="16200000">
            <a:off x="679381" y="1587964"/>
            <a:ext cx="16684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402497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1A7F6-A4E5-470B-8BD4-A2F7F9CA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723"/>
            <a:ext cx="18288000" cy="16751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47C96-10E5-488D-9142-56E326D91556}"/>
              </a:ext>
            </a:extLst>
          </p:cNvPr>
          <p:cNvSpPr txBox="1"/>
          <p:nvPr/>
        </p:nvSpPr>
        <p:spPr>
          <a:xfrm rot="16200000">
            <a:off x="-6938246" y="8086925"/>
            <a:ext cx="1452282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Shannon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837A4-CACE-4E9C-B27A-933022DBAB30}"/>
              </a:ext>
            </a:extLst>
          </p:cNvPr>
          <p:cNvSpPr txBox="1"/>
          <p:nvPr/>
        </p:nvSpPr>
        <p:spPr>
          <a:xfrm>
            <a:off x="1748119" y="16933893"/>
            <a:ext cx="157868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Annual Precipitation (cm)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69B4-AE9E-44E4-B472-8C7F76B3E3F0}"/>
              </a:ext>
            </a:extLst>
          </p:cNvPr>
          <p:cNvSpPr txBox="1"/>
          <p:nvPr/>
        </p:nvSpPr>
        <p:spPr>
          <a:xfrm>
            <a:off x="8390964" y="13608423"/>
            <a:ext cx="8901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Arial" panose="020B0604020202020204" pitchFamily="34" charset="0"/>
              </a:rPr>
              <a:t>S =  0.017271(P) + 0.00834</a:t>
            </a:r>
          </a:p>
          <a:p>
            <a:pPr algn="r"/>
            <a:r>
              <a:rPr lang="en-US" sz="3600" dirty="0">
                <a:latin typeface="Arial" panose="020B0604020202020204" pitchFamily="34" charset="0"/>
              </a:rPr>
              <a:t>R</a:t>
            </a:r>
            <a:r>
              <a:rPr lang="en-US" sz="3600" baseline="30000" dirty="0">
                <a:latin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</a:rPr>
              <a:t>= 0.602</a:t>
            </a:r>
          </a:p>
          <a:p>
            <a:pPr algn="r"/>
            <a:r>
              <a:rPr lang="en-US" sz="3600" i="1" dirty="0">
                <a:latin typeface="Arial" panose="020B0604020202020204" pitchFamily="34" charset="0"/>
              </a:rPr>
              <a:t>p </a:t>
            </a:r>
            <a:r>
              <a:rPr lang="en-US" sz="3600" dirty="0">
                <a:latin typeface="Arial" panose="020B0604020202020204" pitchFamily="34" charset="0"/>
              </a:rPr>
              <a:t>= 0.008336</a:t>
            </a:r>
            <a:endParaRPr lang="en-US" sz="3600" i="1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CBC43-65A3-41F5-B0F4-6CB45422B9FB}"/>
              </a:ext>
            </a:extLst>
          </p:cNvPr>
          <p:cNvSpPr txBox="1"/>
          <p:nvPr/>
        </p:nvSpPr>
        <p:spPr>
          <a:xfrm>
            <a:off x="2024087" y="16221320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2D6A0-BAFE-45CE-9F4F-75CA47CBC98B}"/>
              </a:ext>
            </a:extLst>
          </p:cNvPr>
          <p:cNvSpPr txBox="1"/>
          <p:nvPr/>
        </p:nvSpPr>
        <p:spPr>
          <a:xfrm>
            <a:off x="12457309" y="16151299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4D53C-AA04-433E-B018-91371004FD3F}"/>
              </a:ext>
            </a:extLst>
          </p:cNvPr>
          <p:cNvSpPr txBox="1"/>
          <p:nvPr/>
        </p:nvSpPr>
        <p:spPr>
          <a:xfrm>
            <a:off x="9767655" y="16204844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3D55D-9B9E-49E5-8864-D2872DC5AA09}"/>
              </a:ext>
            </a:extLst>
          </p:cNvPr>
          <p:cNvSpPr txBox="1"/>
          <p:nvPr/>
        </p:nvSpPr>
        <p:spPr>
          <a:xfrm>
            <a:off x="7226282" y="16184249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C5DF0-16E9-40D5-BE11-495AE3BF5A88}"/>
              </a:ext>
            </a:extLst>
          </p:cNvPr>
          <p:cNvSpPr txBox="1"/>
          <p:nvPr/>
        </p:nvSpPr>
        <p:spPr>
          <a:xfrm>
            <a:off x="4610768" y="16188368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D29FC-137D-4B67-B7CE-9286AFF2CFFE}"/>
              </a:ext>
            </a:extLst>
          </p:cNvPr>
          <p:cNvSpPr txBox="1"/>
          <p:nvPr/>
        </p:nvSpPr>
        <p:spPr>
          <a:xfrm>
            <a:off x="15105774" y="16130704"/>
            <a:ext cx="1806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49D1F-A91E-4A71-BF7D-C992E6885198}"/>
              </a:ext>
            </a:extLst>
          </p:cNvPr>
          <p:cNvSpPr txBox="1"/>
          <p:nvPr/>
        </p:nvSpPr>
        <p:spPr>
          <a:xfrm rot="16200000">
            <a:off x="297416" y="15433758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BEE9F-9CCC-4B07-8740-F661124D18FD}"/>
              </a:ext>
            </a:extLst>
          </p:cNvPr>
          <p:cNvSpPr txBox="1"/>
          <p:nvPr/>
        </p:nvSpPr>
        <p:spPr>
          <a:xfrm rot="16200000">
            <a:off x="350962" y="13436082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DA59F-F06F-47E1-A14D-8838723A6AEE}"/>
              </a:ext>
            </a:extLst>
          </p:cNvPr>
          <p:cNvSpPr txBox="1"/>
          <p:nvPr/>
        </p:nvSpPr>
        <p:spPr>
          <a:xfrm rot="16200000">
            <a:off x="330368" y="11487833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60F29-7611-4182-9220-19A7C5DAFE3F}"/>
              </a:ext>
            </a:extLst>
          </p:cNvPr>
          <p:cNvSpPr txBox="1"/>
          <p:nvPr/>
        </p:nvSpPr>
        <p:spPr>
          <a:xfrm rot="16200000">
            <a:off x="359200" y="9514871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A9E12-E173-438B-89A7-586B1276766C}"/>
              </a:ext>
            </a:extLst>
          </p:cNvPr>
          <p:cNvSpPr txBox="1"/>
          <p:nvPr/>
        </p:nvSpPr>
        <p:spPr>
          <a:xfrm rot="16200000">
            <a:off x="338606" y="7541909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932BF-A095-4B28-A68B-12F09A797BC9}"/>
              </a:ext>
            </a:extLst>
          </p:cNvPr>
          <p:cNvSpPr txBox="1"/>
          <p:nvPr/>
        </p:nvSpPr>
        <p:spPr>
          <a:xfrm rot="16200000">
            <a:off x="367439" y="5568947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F0CFD-8BA7-44DB-B00E-7FCB0D1BB60F}"/>
              </a:ext>
            </a:extLst>
          </p:cNvPr>
          <p:cNvSpPr txBox="1"/>
          <p:nvPr/>
        </p:nvSpPr>
        <p:spPr>
          <a:xfrm rot="16200000">
            <a:off x="396271" y="3571271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1.6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AF514-07CF-40D6-9935-94575341E9EE}"/>
              </a:ext>
            </a:extLst>
          </p:cNvPr>
          <p:cNvSpPr txBox="1"/>
          <p:nvPr/>
        </p:nvSpPr>
        <p:spPr>
          <a:xfrm rot="16200000">
            <a:off x="326249" y="1598307"/>
            <a:ext cx="15116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404746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ish&#10;&#10;Description automatically generated">
            <a:extLst>
              <a:ext uri="{FF2B5EF4-FFF2-40B4-BE49-F238E27FC236}">
                <a16:creationId xmlns:a16="http://schemas.microsoft.com/office/drawing/2014/main" id="{0CBCDB94-9915-4FD4-ABCA-41AD92CF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AA"/>
              </a:clrFrom>
              <a:clrTo>
                <a:srgbClr val="0000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t="19355" r="9516" b="30322"/>
          <a:stretch/>
        </p:blipFill>
        <p:spPr>
          <a:xfrm>
            <a:off x="560438" y="884903"/>
            <a:ext cx="6984833" cy="324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E977E-FE03-4998-BF8B-61C3D4D3BB6A}"/>
              </a:ext>
            </a:extLst>
          </p:cNvPr>
          <p:cNvSpPr txBox="1"/>
          <p:nvPr/>
        </p:nvSpPr>
        <p:spPr>
          <a:xfrm>
            <a:off x="8715375" y="1994535"/>
            <a:ext cx="370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Poecilia</a:t>
            </a:r>
            <a:r>
              <a:rPr lang="en-US" sz="2400" i="1" dirty="0"/>
              <a:t> Formosa </a:t>
            </a:r>
          </a:p>
          <a:p>
            <a:r>
              <a:rPr lang="en-US" sz="2400" dirty="0"/>
              <a:t>No copyright. Public Domain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78A81BF9-9B93-4D46-ABAC-279DADBA13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6374130"/>
            <a:ext cx="7620000" cy="464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100C6-9C95-444E-8EC3-5819E9B1E814}"/>
              </a:ext>
            </a:extLst>
          </p:cNvPr>
          <p:cNvSpPr txBox="1"/>
          <p:nvPr/>
        </p:nvSpPr>
        <p:spPr>
          <a:xfrm>
            <a:off x="8972550" y="8612505"/>
            <a:ext cx="374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Cyrpinodon</a:t>
            </a:r>
            <a:r>
              <a:rPr lang="en-US" sz="2400" i="1" dirty="0"/>
              <a:t> variegatus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24" name="Picture 23" descr="A close up of a fish&#10;&#10;Description automatically generated">
            <a:extLst>
              <a:ext uri="{FF2B5EF4-FFF2-40B4-BE49-F238E27FC236}">
                <a16:creationId xmlns:a16="http://schemas.microsoft.com/office/drawing/2014/main" id="{8A06FEEE-7144-465B-B7FB-7A101A7FD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 t="15335" r="6711" b="34350"/>
          <a:stretch/>
        </p:blipFill>
        <p:spPr>
          <a:xfrm>
            <a:off x="589935" y="13126066"/>
            <a:ext cx="6990736" cy="3067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EA862-226A-4F75-B75D-C76715ABCA50}"/>
              </a:ext>
            </a:extLst>
          </p:cNvPr>
          <p:cNvSpPr txBox="1"/>
          <p:nvPr/>
        </p:nvSpPr>
        <p:spPr>
          <a:xfrm>
            <a:off x="8731046" y="13774994"/>
            <a:ext cx="345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Gambusia </a:t>
            </a:r>
            <a:r>
              <a:rPr lang="en-US" sz="2400" i="1" dirty="0" err="1"/>
              <a:t>affinis</a:t>
            </a:r>
            <a:endParaRPr lang="en-US" sz="2400" i="1" dirty="0"/>
          </a:p>
          <a:p>
            <a:r>
              <a:rPr lang="en-US" sz="2400" dirty="0"/>
              <a:t>Credit: Robbie N. </a:t>
            </a:r>
            <a:r>
              <a:rPr lang="en-US" sz="2400" dirty="0" err="1"/>
              <a:t>Cada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653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76C93D57-5187-47D9-8A1F-F90B9BAE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4400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D621-81FA-4AF3-B3B8-4DE54C4E174D}"/>
              </a:ext>
            </a:extLst>
          </p:cNvPr>
          <p:cNvSpPr txBox="1"/>
          <p:nvPr/>
        </p:nvSpPr>
        <p:spPr>
          <a:xfrm>
            <a:off x="8377084" y="1858297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humilis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6CF68298-6E90-4F1E-81F3-B60833C83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114743"/>
            <a:ext cx="7620000" cy="481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9CCEB-3B0D-41A3-9904-098D93E66C84}"/>
              </a:ext>
            </a:extLst>
          </p:cNvPr>
          <p:cNvSpPr txBox="1"/>
          <p:nvPr/>
        </p:nvSpPr>
        <p:spPr>
          <a:xfrm>
            <a:off x="8028039" y="7969045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Trinectes</a:t>
            </a:r>
            <a:r>
              <a:rPr lang="en-US" sz="2400" i="1" dirty="0"/>
              <a:t> maculatus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3BB72ED5-F743-42DD-8B74-EFBE69C69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" y="13073216"/>
            <a:ext cx="7620000" cy="281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4EF8F-3A47-4584-9404-317BD4AB5757}"/>
              </a:ext>
            </a:extLst>
          </p:cNvPr>
          <p:cNvSpPr txBox="1"/>
          <p:nvPr/>
        </p:nvSpPr>
        <p:spPr>
          <a:xfrm>
            <a:off x="8563897" y="14020800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Ctenogobius</a:t>
            </a:r>
            <a:r>
              <a:rPr lang="en-US" sz="2400" i="1" dirty="0"/>
              <a:t> </a:t>
            </a:r>
            <a:r>
              <a:rPr lang="en-US" sz="2400" i="1" dirty="0" err="1"/>
              <a:t>shufeldti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61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D68BDD59-9777-462B-A3FA-DF20C657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93901" cy="3775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8A5CB-9EC9-4D52-9E7A-8F58F79E46B6}"/>
              </a:ext>
            </a:extLst>
          </p:cNvPr>
          <p:cNvSpPr txBox="1"/>
          <p:nvPr/>
        </p:nvSpPr>
        <p:spPr>
          <a:xfrm>
            <a:off x="9212826" y="1396180"/>
            <a:ext cx="2584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Etheostoma</a:t>
            </a:r>
            <a:r>
              <a:rPr lang="en-US" sz="2400" i="1" dirty="0"/>
              <a:t> gracile</a:t>
            </a:r>
          </a:p>
          <a:p>
            <a:r>
              <a:rPr lang="en-US" sz="2400" dirty="0"/>
              <a:t>Credit: TNACI FIN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711F58E6-83DE-4938-B9D3-62EDF849B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14784"/>
            <a:ext cx="7993626" cy="4304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A74BB-829F-43B7-B054-3A4F22966D50}"/>
              </a:ext>
            </a:extLst>
          </p:cNvPr>
          <p:cNvSpPr txBox="1"/>
          <p:nvPr/>
        </p:nvSpPr>
        <p:spPr>
          <a:xfrm>
            <a:off x="8834284" y="7241457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Cyrpinella</a:t>
            </a:r>
            <a:r>
              <a:rPr lang="en-US" sz="2400" i="1" dirty="0"/>
              <a:t> </a:t>
            </a:r>
            <a:r>
              <a:rPr lang="en-US" sz="2400" i="1" dirty="0" err="1"/>
              <a:t>lutrensis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13" name="Picture 12" descr="A close up of a fish&#10;&#10;Description automatically generated">
            <a:extLst>
              <a:ext uri="{FF2B5EF4-FFF2-40B4-BE49-F238E27FC236}">
                <a16:creationId xmlns:a16="http://schemas.microsoft.com/office/drawing/2014/main" id="{7651C058-A93E-4907-9B02-3F6FA149F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6998"/>
            <a:ext cx="9270559" cy="28043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93453-CC0D-4846-A9AC-6CCFDBF78ECC}"/>
              </a:ext>
            </a:extLst>
          </p:cNvPr>
          <p:cNvSpPr txBox="1"/>
          <p:nvPr/>
        </p:nvSpPr>
        <p:spPr>
          <a:xfrm>
            <a:off x="10402529" y="13470193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Fundulus</a:t>
            </a:r>
            <a:r>
              <a:rPr lang="en-US" sz="2400" i="1" dirty="0"/>
              <a:t> </a:t>
            </a:r>
            <a:r>
              <a:rPr lang="en-US" sz="2400" i="1" dirty="0" err="1"/>
              <a:t>notatus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64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</TotalTime>
  <Words>424</Words>
  <Application>Microsoft Office PowerPoint</Application>
  <PresentationFormat>Custom</PresentationFormat>
  <Paragraphs>149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Kinard, Sean</dc:creator>
  <cp:lastModifiedBy>Kinard, Sean</cp:lastModifiedBy>
  <cp:revision>40</cp:revision>
  <cp:lastPrinted>2020-01-30T21:57:34Z</cp:lastPrinted>
  <dcterms:created xsi:type="dcterms:W3CDTF">2019-09-05T14:26:03Z</dcterms:created>
  <dcterms:modified xsi:type="dcterms:W3CDTF">2020-01-30T21:58:26Z</dcterms:modified>
</cp:coreProperties>
</file>